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72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35B819-32A7-4777-BE48-80EC805CD775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ADB6C9-6344-4068-B493-C3078EAE7D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4788024" cy="792088"/>
          </a:xfrm>
        </p:spPr>
        <p:txBody>
          <a:bodyPr>
            <a:noAutofit/>
          </a:bodyPr>
          <a:lstStyle/>
          <a:p>
            <a:r>
              <a:rPr lang="uk-UA" sz="7200" dirty="0" smtClean="0"/>
              <a:t>ГРАФЛЕКСИ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140968"/>
            <a:ext cx="4419600" cy="1659632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Підготували:</a:t>
            </a:r>
            <a:br>
              <a:rPr lang="uk-UA" dirty="0" smtClean="0"/>
            </a:br>
            <a:r>
              <a:rPr lang="uk-UA" dirty="0" smtClean="0"/>
              <a:t>студенти 2 курсу ХТФ</a:t>
            </a:r>
            <a:br>
              <a:rPr lang="uk-UA" dirty="0" smtClean="0"/>
            </a:br>
            <a:r>
              <a:rPr lang="uk-UA" dirty="0" smtClean="0"/>
              <a:t>групи ХН-01</a:t>
            </a:r>
            <a:br>
              <a:rPr lang="uk-UA" dirty="0" smtClean="0"/>
            </a:br>
            <a:r>
              <a:rPr lang="uk-UA" dirty="0" err="1" smtClean="0"/>
              <a:t>Кух</a:t>
            </a:r>
            <a:r>
              <a:rPr lang="uk-UA" dirty="0" smtClean="0"/>
              <a:t> Анжела</a:t>
            </a:r>
            <a:br>
              <a:rPr lang="uk-UA" dirty="0" smtClean="0"/>
            </a:br>
            <a:r>
              <a:rPr lang="uk-UA" dirty="0" smtClean="0"/>
              <a:t>Денисенко Артем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8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26780"/>
            <a:ext cx="5408233" cy="29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Сальникові </a:t>
            </a:r>
            <a:r>
              <a:rPr lang="uk-UA" sz="4000" dirty="0" smtClean="0">
                <a:solidFill>
                  <a:srgbClr val="00B050"/>
                </a:solidFill>
              </a:rPr>
              <a:t>набивки</a:t>
            </a:r>
            <a:endParaRPr lang="ru-RU" sz="4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784976" cy="58772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sz="2800" b="1" u="sng" dirty="0" smtClean="0">
                    <a:solidFill>
                      <a:schemeClr val="tx1"/>
                    </a:solidFill>
                  </a:rPr>
                  <a:t>Експлуатаційні параметри сальникової набивки визначаються її типом і матеріалом: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тиск робочого середовища — до 50 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МПа</a:t>
                </a:r>
                <a:r>
                  <a:rPr lang="uk-UA" sz="2800" dirty="0">
                    <a:solidFill>
                      <a:schemeClr val="tx1"/>
                    </a:solidFill>
                  </a:rPr>
                  <a:t>;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r>
                  <a:rPr lang="uk-UA" sz="2800" dirty="0">
                    <a:solidFill>
                      <a:schemeClr val="tx1"/>
                    </a:solidFill>
                  </a:rPr>
                  <a:t>температура робочого середовища — від -200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  <m:r>
                      <a:rPr lang="uk-UA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sz="2800" dirty="0" smtClean="0">
                    <a:solidFill>
                      <a:schemeClr val="tx1"/>
                    </a:solidFill>
                  </a:rPr>
                  <a:t>до </a:t>
                </a:r>
                <a:r>
                  <a:rPr lang="uk-UA" sz="2800" dirty="0">
                    <a:solidFill>
                      <a:schemeClr val="tx1"/>
                    </a:solidFill>
                  </a:rPr>
                  <a:t>+560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;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лінійна швидкість ковзання — до 20 м/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сек</a:t>
                </a:r>
                <a:r>
                  <a:rPr lang="uk-UA" sz="2800" dirty="0">
                    <a:solidFill>
                      <a:schemeClr val="tx1"/>
                    </a:solidFill>
                  </a:rPr>
                  <a:t>;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 err="1">
                    <a:solidFill>
                      <a:schemeClr val="tx1"/>
                    </a:solidFill>
                  </a:rPr>
                  <a:t>рН</a:t>
                </a:r>
                <a:r>
                  <a:rPr lang="uk-UA" sz="2800" dirty="0">
                    <a:solidFill>
                      <a:schemeClr val="tx1"/>
                    </a:solidFill>
                  </a:rPr>
                  <a:t> середовища — від 0 до 14.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uk-UA" sz="2800" b="1" u="sng" dirty="0">
                    <a:solidFill>
                      <a:schemeClr val="tx1"/>
                    </a:solidFill>
                  </a:rPr>
                  <a:t>Основні групи сальникових набивок: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Графітові на основі армованої фольги ГРАФЛЕКС.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Фторопластові, на основі фторопласту.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З синтетичних волокон.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З вуглецевих волокон.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З натуральних волокон.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Керамічні.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>
                    <a:solidFill>
                      <a:schemeClr val="tx1"/>
                    </a:solidFill>
                  </a:rPr>
                  <a:t>Комбіновані.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784976" cy="5877272"/>
              </a:xfrm>
              <a:blipFill rotWithShape="1">
                <a:blip r:embed="rId3"/>
                <a:stretch>
                  <a:fillRect l="-1179" t="-2075" b="-1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Набивки на основі армованої фольги</a:t>
            </a:r>
            <a:endParaRPr lang="ru-RU" sz="44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57224"/>
              </p:ext>
            </p:extLst>
          </p:nvPr>
        </p:nvGraphicFramePr>
        <p:xfrm>
          <a:off x="457200" y="1600200"/>
          <a:ext cx="7931223" cy="44930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43741"/>
                <a:gridCol w="2643741"/>
                <a:gridCol w="2643741"/>
              </a:tblGrid>
              <a:tr h="1389951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Графлекс</a:t>
                      </a:r>
                      <a:r>
                        <a:rPr lang="uk-UA" dirty="0" smtClean="0"/>
                        <a:t> Н1100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Плетена набивка з ниток графітової фольги, армованої ХБ</a:t>
                      </a:r>
                      <a:r>
                        <a:rPr lang="uk-UA" sz="2000" baseline="0" dirty="0" smtClean="0"/>
                        <a:t> ниткою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9951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Графлекс</a:t>
                      </a:r>
                      <a:r>
                        <a:rPr lang="uk-UA" b="1" dirty="0" smtClean="0"/>
                        <a:t> Н1200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Плетена набивка з ниток графітової фольги,</a:t>
                      </a:r>
                      <a:r>
                        <a:rPr lang="uk-UA" sz="2000" b="1" baseline="0" dirty="0" smtClean="0"/>
                        <a:t> армована </a:t>
                      </a:r>
                      <a:r>
                        <a:rPr lang="uk-UA" sz="2000" b="1" baseline="0" dirty="0" err="1" smtClean="0"/>
                        <a:t>склониткою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3195">
                <a:tc>
                  <a:txBody>
                    <a:bodyPr/>
                    <a:lstStyle/>
                    <a:p>
                      <a:r>
                        <a:rPr lang="uk-UA" sz="2000" b="1" dirty="0" err="1" smtClean="0"/>
                        <a:t>Графлекс</a:t>
                      </a:r>
                      <a:r>
                        <a:rPr lang="uk-UA" sz="2000" b="1" dirty="0" smtClean="0"/>
                        <a:t> Н1300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/>
                        <a:t>Плетена набивка з ниток графітової фольги,</a:t>
                      </a:r>
                      <a:r>
                        <a:rPr lang="uk-UA" sz="2000" b="1" baseline="0" dirty="0" smtClean="0"/>
                        <a:t> армована металевою проволокою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2" t="1888" b="81068"/>
          <a:stretch/>
        </p:blipFill>
        <p:spPr bwMode="auto">
          <a:xfrm>
            <a:off x="6228184" y="1633611"/>
            <a:ext cx="1872208" cy="13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4" t="18932" b="63161"/>
          <a:stretch/>
        </p:blipFill>
        <p:spPr bwMode="auto">
          <a:xfrm>
            <a:off x="6228184" y="2996952"/>
            <a:ext cx="1872208" cy="135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2" t="37055" b="45685"/>
          <a:stretch/>
        </p:blipFill>
        <p:spPr bwMode="auto">
          <a:xfrm>
            <a:off x="6228184" y="4653136"/>
            <a:ext cx="1872208" cy="132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</a:rPr>
              <a:t>ГРАФЛЕКС стрічка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" y="1052736"/>
            <a:ext cx="82829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50"/>
                </a:solidFill>
              </a:rPr>
              <a:t>Лист</a:t>
            </a:r>
            <a:endParaRPr lang="ru-RU" sz="4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229600" cy="22608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sz="2800" b="1" u="sng" dirty="0">
                    <a:solidFill>
                      <a:schemeClr val="tx1"/>
                    </a:solidFill>
                  </a:rPr>
                  <a:t>Експлуатаційні параметри прокладок з листових матеріалів ЛПМ в залежності від їх типу знаходяться в наступних межах: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/>
                  <a:t>тиск робочого середовища — до 15 </a:t>
                </a:r>
                <a:r>
                  <a:rPr lang="uk-UA" sz="2800" dirty="0" err="1"/>
                  <a:t>МПа</a:t>
                </a:r>
                <a:r>
                  <a:rPr lang="uk-UA" sz="2800" dirty="0"/>
                  <a:t>;</a:t>
                </a:r>
                <a:endParaRPr lang="ru-RU" sz="2800" dirty="0"/>
              </a:p>
              <a:p>
                <a:r>
                  <a:rPr lang="uk-UA" sz="2800" dirty="0"/>
                  <a:t>температура робочого середовища — від -200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/>
                  <a:t> до +450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/>
                  <a:t>;</a:t>
                </a:r>
                <a:endParaRPr lang="ru-RU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229600" cy="2260848"/>
              </a:xfrm>
              <a:blipFill rotWithShape="1">
                <a:blip r:embed="rId2"/>
                <a:stretch>
                  <a:fillRect l="-1259" t="-5405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996953"/>
            <a:ext cx="6336705" cy="366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</a:rPr>
              <a:t>Спірально-навиті прокладки</a:t>
            </a:r>
            <a:endParaRPr lang="ru-RU" sz="4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6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800" b="1" u="sng" dirty="0">
                    <a:solidFill>
                      <a:schemeClr val="tx1"/>
                    </a:solidFill>
                  </a:rPr>
                  <a:t>Експлуатаційні параметри прокладок СНП в залежності від їх типу знаходяться в наступних межах: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/>
                  <a:t>тиск робочого середовища — до 20 </a:t>
                </a:r>
                <a:r>
                  <a:rPr lang="uk-UA" sz="2800" dirty="0" err="1"/>
                  <a:t>МПа</a:t>
                </a:r>
                <a:r>
                  <a:rPr lang="uk-UA" sz="2800" dirty="0"/>
                  <a:t>;</a:t>
                </a:r>
                <a:endParaRPr lang="ru-RU" sz="2800" dirty="0"/>
              </a:p>
              <a:p>
                <a:r>
                  <a:rPr lang="uk-UA" sz="2800" dirty="0"/>
                  <a:t>температура робочого середовища — від -200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/>
                  <a:t> до +560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/>
                  <a:t>;</a:t>
                </a:r>
                <a:endParaRPr lang="ru-RU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6"/>
                <a:ext cx="8229600" cy="4525963"/>
              </a:xfrm>
              <a:blipFill rotWithShape="1">
                <a:blip r:embed="rId2"/>
                <a:stretch>
                  <a:fillRect l="-1556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0" y="3789040"/>
            <a:ext cx="4267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06" y="3789039"/>
            <a:ext cx="2942034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ПГФ і ПАГФ</a:t>
            </a:r>
            <a:endParaRPr lang="ru-RU" sz="4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48574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800" b="1" u="sng" dirty="0">
                    <a:solidFill>
                      <a:schemeClr val="tx1"/>
                    </a:solidFill>
                  </a:rPr>
                  <a:t>Експлуатаційні параметри прокладок ПГФ та ПАГФ в залежності від їх типу знаходяться в наступних межах: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uk-UA" sz="2800" dirty="0"/>
                  <a:t>тиск робочого середовища — до 40 </a:t>
                </a:r>
                <a:r>
                  <a:rPr lang="uk-UA" sz="2800" dirty="0" err="1"/>
                  <a:t>МПа</a:t>
                </a:r>
                <a:r>
                  <a:rPr lang="uk-UA" sz="2800" dirty="0"/>
                  <a:t>;</a:t>
                </a:r>
                <a:endParaRPr lang="ru-RU" sz="2800" dirty="0"/>
              </a:p>
              <a:p>
                <a:r>
                  <a:rPr lang="uk-UA" sz="2800" dirty="0"/>
                  <a:t>температура робочого середовища — від -200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/>
                  <a:t> до +600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uk-UA" sz="2800" b="1" i="1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uk-UA" sz="2800" dirty="0" smtClean="0"/>
                  <a:t>;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4857403"/>
              </a:xfrm>
              <a:blipFill rotWithShape="1">
                <a:blip r:embed="rId2"/>
                <a:stretch>
                  <a:fillRect l="-1410" t="-1129" r="-1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765612" cy="279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3"/>
          <a:stretch/>
        </p:blipFill>
        <p:spPr bwMode="auto">
          <a:xfrm>
            <a:off x="5766631" y="3284985"/>
            <a:ext cx="2837817" cy="335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Прокладки на стальній основі </a:t>
            </a:r>
            <a:endParaRPr lang="ru-RU" sz="40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9828"/>
              </p:ext>
            </p:extLst>
          </p:nvPr>
        </p:nvGraphicFramePr>
        <p:xfrm>
          <a:off x="467544" y="2132856"/>
          <a:ext cx="8280921" cy="37856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10884"/>
                <a:gridCol w="735429"/>
                <a:gridCol w="2452868"/>
                <a:gridCol w="328174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Тип прокладки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Тиск, </a:t>
                      </a:r>
                      <a:r>
                        <a:rPr lang="uk-UA" sz="1800" dirty="0" err="1">
                          <a:effectLst/>
                        </a:rPr>
                        <a:t>МПа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Температура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Робоче середовище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ГРАФЛЕКС ПОГФ на стальній зубчатій основі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 обмежується. Визначається стійкістю металу фланців і обмежувачів </a:t>
                      </a:r>
                      <a:r>
                        <a:rPr lang="uk-UA" sz="1800" dirty="0" err="1">
                          <a:effectLst/>
                        </a:rPr>
                        <a:t>стисненя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Для стальної основи з нержавіючої сталі склад робочого середовища визначається областю застосування матеріалу ГРАФЛЕКС.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Стальна основа з вуглецевої сталі допускається лише для нейтральних середовищ при Т не більше 300.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7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ГРАФЛЕКС ПОГФ на стальній гладкій основі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Для гарячого повітря не більше 450, для інших середовищ </a:t>
                      </a:r>
                      <a:r>
                        <a:rPr lang="uk-UA" sz="1800" dirty="0" err="1">
                          <a:effectLst/>
                        </a:rPr>
                        <a:t>визн</a:t>
                      </a:r>
                      <a:r>
                        <a:rPr lang="uk-UA" sz="1800" dirty="0">
                          <a:effectLst/>
                        </a:rPr>
                        <a:t>. Областю застосування матеріалу ГРАФЛЕКС.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3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raflex.ru/netcat_files/Image/2_1_7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9" y="2112640"/>
            <a:ext cx="4629627" cy="34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69833"/>
            <a:ext cx="3219246" cy="39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Прокладки на стальній основі 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50"/>
                </a:solidFill>
              </a:rPr>
              <a:t>Кільця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b="1" u="sng" dirty="0">
                <a:solidFill>
                  <a:schemeClr val="tx1"/>
                </a:solidFill>
              </a:rPr>
              <a:t>Експлуатаційні параметри кілець і комплектів в залежності від їх типу знаходяться в наступних межах:</a:t>
            </a:r>
            <a:endParaRPr lang="ru-RU" sz="2800" b="1" u="sng" dirty="0">
              <a:solidFill>
                <a:schemeClr val="tx1"/>
              </a:solidFill>
            </a:endParaRPr>
          </a:p>
          <a:p>
            <a:pPr lvl="0"/>
            <a:r>
              <a:rPr lang="uk-UA" sz="2800" dirty="0"/>
              <a:t>тиск робочого середовища — до 50 </a:t>
            </a:r>
            <a:r>
              <a:rPr lang="uk-UA" sz="2800" dirty="0" err="1"/>
              <a:t>МПа</a:t>
            </a:r>
            <a:r>
              <a:rPr lang="uk-UA" sz="2800" dirty="0"/>
              <a:t>;</a:t>
            </a:r>
            <a:endParaRPr lang="ru-RU" sz="2800" dirty="0"/>
          </a:p>
          <a:p>
            <a:pPr lvl="0"/>
            <a:r>
              <a:rPr lang="uk-UA" sz="2800" dirty="0"/>
              <a:t>температура робочого середовища — від -200 до +560;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82453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00B050"/>
                </a:solidFill>
              </a:rPr>
              <a:t>Дякуємо за увагу!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4400" dirty="0" err="1" smtClean="0">
                <a:solidFill>
                  <a:srgbClr val="00B050"/>
                </a:solidFill>
              </a:rPr>
              <a:t>Терморозширений</a:t>
            </a:r>
            <a:r>
              <a:rPr lang="uk-UA" sz="4400" dirty="0" smtClean="0">
                <a:solidFill>
                  <a:srgbClr val="00B050"/>
                </a:solidFill>
              </a:rPr>
              <a:t> графіт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53285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u="dbl" dirty="0" err="1" smtClean="0">
                <a:solidFill>
                  <a:srgbClr val="C00000"/>
                </a:solidFill>
              </a:rPr>
              <a:t>Терморозширений</a:t>
            </a:r>
            <a:r>
              <a:rPr lang="uk-UA" sz="2800" b="1" u="dbl" dirty="0" smtClean="0">
                <a:solidFill>
                  <a:srgbClr val="C00000"/>
                </a:solidFill>
              </a:rPr>
              <a:t> графіт</a:t>
            </a:r>
            <a:r>
              <a:rPr lang="uk-UA" sz="2800" u="dbl" dirty="0" smtClean="0">
                <a:solidFill>
                  <a:srgbClr val="C00000"/>
                </a:solidFill>
              </a:rPr>
              <a:t> </a:t>
            </a:r>
            <a:r>
              <a:rPr lang="uk-UA" sz="2800" dirty="0" smtClean="0"/>
              <a:t>— це специфічний матеріал з властивостями, характерними графіту з одного боку, та з додатковими властивостями, відмінними від </a:t>
            </a:r>
            <a:r>
              <a:rPr lang="uk-UA" sz="2800" dirty="0" err="1" smtClean="0"/>
              <a:t>електрографіту</a:t>
            </a:r>
            <a:r>
              <a:rPr lang="uk-UA" sz="2800" dirty="0" smtClean="0"/>
              <a:t> і </a:t>
            </a:r>
            <a:r>
              <a:rPr lang="uk-UA" sz="2800" dirty="0" err="1" smtClean="0"/>
              <a:t>графітовуглецевих</a:t>
            </a:r>
            <a:r>
              <a:rPr lang="uk-UA" sz="2800" dirty="0" smtClean="0"/>
              <a:t> композицій, що застосовуються в ущільненнях.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20380" cy="456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9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0B050"/>
                </a:solidFill>
              </a:rPr>
              <a:t>Інші відомості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Назви, які можна зустріти:</a:t>
            </a:r>
            <a:endParaRPr lang="ru-RU" sz="2800" dirty="0"/>
          </a:p>
          <a:p>
            <a:r>
              <a:rPr lang="ru-RU" sz="2800" dirty="0" err="1" smtClean="0"/>
              <a:t>Терморозширений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графіт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 smtClean="0"/>
              <a:t>ТРГ;</a:t>
            </a:r>
            <a:endParaRPr lang="ru-RU" sz="2800" dirty="0"/>
          </a:p>
          <a:p>
            <a:r>
              <a:rPr lang="ru-RU" sz="2800" dirty="0" err="1"/>
              <a:t>Г</a:t>
            </a:r>
            <a:r>
              <a:rPr lang="ru-RU" sz="2800" dirty="0" err="1" smtClean="0"/>
              <a:t>нучкий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графіт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 smtClean="0"/>
              <a:t>Торгові</a:t>
            </a:r>
            <a:r>
              <a:rPr lang="ru-RU" sz="2800" dirty="0" smtClean="0"/>
              <a:t> </a:t>
            </a:r>
            <a:r>
              <a:rPr lang="ru-RU" sz="2800" dirty="0"/>
              <a:t>марки:</a:t>
            </a:r>
          </a:p>
          <a:p>
            <a:r>
              <a:rPr lang="en-US" sz="2800" dirty="0" err="1"/>
              <a:t>Grafoil</a:t>
            </a:r>
            <a:r>
              <a:rPr lang="en-US" sz="2800" dirty="0"/>
              <a:t>® (</a:t>
            </a:r>
            <a:r>
              <a:rPr lang="ru-RU" sz="2800" dirty="0" err="1"/>
              <a:t>Графойл</a:t>
            </a:r>
            <a:r>
              <a:rPr lang="ru-RU" sz="2800" dirty="0"/>
              <a:t>) - </a:t>
            </a:r>
            <a:r>
              <a:rPr lang="ru-RU" sz="2800" dirty="0" err="1" smtClean="0"/>
              <a:t>торговя</a:t>
            </a:r>
            <a:r>
              <a:rPr lang="ru-RU" sz="2800" dirty="0" smtClean="0"/>
              <a:t> </a:t>
            </a:r>
            <a:r>
              <a:rPr lang="ru-RU" sz="2800" dirty="0"/>
              <a:t>марка </a:t>
            </a:r>
            <a:r>
              <a:rPr lang="en-US" sz="2800" dirty="0"/>
              <a:t>UCAR Carbon Co. </a:t>
            </a:r>
            <a:r>
              <a:rPr lang="en-US" sz="2800" dirty="0" err="1" smtClean="0"/>
              <a:t>Inc</a:t>
            </a:r>
            <a:r>
              <a:rPr lang="uk-UA" sz="2800" dirty="0" smtClean="0"/>
              <a:t>;</a:t>
            </a:r>
            <a:endParaRPr lang="en-US" sz="2800" dirty="0"/>
          </a:p>
          <a:p>
            <a:r>
              <a:rPr lang="en-US" sz="2800" dirty="0"/>
              <a:t>GRAPH-LOCK® - </a:t>
            </a:r>
            <a:r>
              <a:rPr lang="ru-RU" sz="2800" dirty="0" err="1" smtClean="0"/>
              <a:t>торгова</a:t>
            </a:r>
            <a:r>
              <a:rPr lang="ru-RU" sz="2800" dirty="0" smtClean="0"/>
              <a:t> </a:t>
            </a:r>
            <a:r>
              <a:rPr lang="ru-RU" sz="2800" dirty="0"/>
              <a:t>марка </a:t>
            </a:r>
            <a:r>
              <a:rPr lang="en-US" sz="2800" dirty="0" err="1" smtClean="0"/>
              <a:t>Garlock</a:t>
            </a:r>
            <a:r>
              <a:rPr lang="uk-UA" sz="2800" dirty="0" smtClean="0"/>
              <a:t>;</a:t>
            </a:r>
            <a:endParaRPr lang="en-US" sz="2800" dirty="0"/>
          </a:p>
          <a:p>
            <a:r>
              <a:rPr lang="en-US" sz="2800" dirty="0" err="1"/>
              <a:t>Graflex</a:t>
            </a:r>
            <a:r>
              <a:rPr lang="en-US" sz="2800" dirty="0"/>
              <a:t> - </a:t>
            </a:r>
            <a:r>
              <a:rPr lang="ru-RU" sz="2800" dirty="0" err="1" smtClean="0"/>
              <a:t>торгова</a:t>
            </a:r>
            <a:r>
              <a:rPr lang="ru-RU" sz="2800" dirty="0" smtClean="0"/>
              <a:t> </a:t>
            </a:r>
            <a:r>
              <a:rPr lang="ru-RU" sz="2800" dirty="0"/>
              <a:t>марка </a:t>
            </a:r>
            <a:r>
              <a:rPr lang="en-US" sz="2800" dirty="0"/>
              <a:t>M. </a:t>
            </a:r>
            <a:r>
              <a:rPr lang="en-US" sz="2800" dirty="0" err="1"/>
              <a:t>Brashem</a:t>
            </a:r>
            <a:r>
              <a:rPr lang="en-US" sz="2800" dirty="0"/>
              <a:t> Inc</a:t>
            </a:r>
            <a:r>
              <a:rPr lang="en-US" sz="2800" dirty="0" smtClean="0"/>
              <a:t>.</a:t>
            </a:r>
            <a:r>
              <a:rPr lang="uk-UA" sz="2800" dirty="0" smtClean="0"/>
              <a:t>;</a:t>
            </a:r>
            <a:endParaRPr lang="en-US" sz="2800" dirty="0"/>
          </a:p>
          <a:p>
            <a:r>
              <a:rPr lang="ru-RU" sz="2800" dirty="0" err="1"/>
              <a:t>Графлекс</a:t>
            </a:r>
            <a:r>
              <a:rPr lang="ru-RU" sz="2800" dirty="0"/>
              <a:t> </a:t>
            </a:r>
            <a:r>
              <a:rPr lang="ru-RU" sz="2800" dirty="0" smtClean="0"/>
              <a:t>(рос.) </a:t>
            </a:r>
            <a:r>
              <a:rPr lang="ru-RU" sz="2800" dirty="0"/>
              <a:t>- </a:t>
            </a:r>
            <a:r>
              <a:rPr lang="ru-RU" sz="2800" dirty="0" err="1" smtClean="0"/>
              <a:t>торгова</a:t>
            </a:r>
            <a:r>
              <a:rPr lang="ru-RU" sz="2800" dirty="0" smtClean="0"/>
              <a:t> </a:t>
            </a:r>
            <a:r>
              <a:rPr lang="ru-RU" sz="2800" dirty="0"/>
              <a:t>марка </a:t>
            </a:r>
            <a:r>
              <a:rPr lang="ru-RU" sz="2800" dirty="0" err="1" smtClean="0"/>
              <a:t>компанії</a:t>
            </a:r>
            <a:r>
              <a:rPr lang="ru-RU" sz="2800" dirty="0" smtClean="0"/>
              <a:t> «</a:t>
            </a:r>
            <a:r>
              <a:rPr lang="ru-RU" sz="2800" dirty="0" err="1" smtClean="0"/>
              <a:t>Унихимтек</a:t>
            </a:r>
            <a:r>
              <a:rPr lang="ru-RU" sz="2800" dirty="0" smtClean="0"/>
              <a:t>»;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9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7"/>
            <a:ext cx="4978896" cy="1210147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Виробництво ТРГ</a:t>
            </a:r>
            <a:endParaRPr lang="ru-RU" sz="4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3" y="260648"/>
            <a:ext cx="2896407" cy="360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2857"/>
            <a:ext cx="2904659" cy="36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ingas.org.ua/index.files/image4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76" y="4149080"/>
            <a:ext cx="3312367" cy="25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>
            <a:off x="2627784" y="1666813"/>
            <a:ext cx="1512168" cy="792088"/>
          </a:xfrm>
          <a:prstGeom prst="curvedDownArrow">
            <a:avLst>
              <a:gd name="adj1" fmla="val 21393"/>
              <a:gd name="adj2" fmla="val 90636"/>
              <a:gd name="adj3" fmla="val 43324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364088" y="3573016"/>
            <a:ext cx="1512168" cy="792088"/>
          </a:xfrm>
          <a:prstGeom prst="curvedDownArrow">
            <a:avLst>
              <a:gd name="adj1" fmla="val 25000"/>
              <a:gd name="adj2" fmla="val 87342"/>
              <a:gd name="adj3" fmla="val 37827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Властивості ТРГ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496610"/>
          </a:xfrm>
        </p:spPr>
        <p:txBody>
          <a:bodyPr>
            <a:normAutofit/>
          </a:bodyPr>
          <a:lstStyle/>
          <a:p>
            <a:r>
              <a:rPr lang="uk-UA" sz="2800" dirty="0"/>
              <a:t>Окрім основних властивостей, характерних для </a:t>
            </a:r>
            <a:r>
              <a:rPr lang="uk-UA" sz="2800" dirty="0" smtClean="0"/>
              <a:t>графіту</a:t>
            </a:r>
            <a:r>
              <a:rPr lang="uk-UA" sz="2800" dirty="0"/>
              <a:t>, володіє також:</a:t>
            </a:r>
            <a:br>
              <a:rPr lang="uk-UA" sz="2800" dirty="0"/>
            </a:br>
            <a:r>
              <a:rPr lang="uk-UA" sz="2800" dirty="0"/>
              <a:t>— високою пружністю;</a:t>
            </a:r>
            <a:br>
              <a:rPr lang="uk-UA" sz="2800" dirty="0"/>
            </a:br>
            <a:r>
              <a:rPr lang="uk-UA" sz="2800" dirty="0"/>
              <a:t>— </a:t>
            </a:r>
            <a:r>
              <a:rPr lang="uk-UA" sz="2800" dirty="0" err="1"/>
              <a:t>стискливістю</a:t>
            </a:r>
            <a:r>
              <a:rPr lang="uk-UA" sz="2800" dirty="0"/>
              <a:t>;</a:t>
            </a:r>
            <a:br>
              <a:rPr lang="uk-UA" sz="2800" dirty="0"/>
            </a:br>
            <a:r>
              <a:rPr lang="uk-UA" sz="2800" dirty="0"/>
              <a:t>— хімічною інертністю;</a:t>
            </a:r>
            <a:br>
              <a:rPr lang="uk-UA" sz="2800" dirty="0"/>
            </a:br>
            <a:r>
              <a:rPr lang="uk-UA" sz="2800" dirty="0"/>
              <a:t>— </a:t>
            </a:r>
            <a:r>
              <a:rPr lang="uk-UA" sz="2800" dirty="0" err="1"/>
              <a:t>пожежостійкістю</a:t>
            </a:r>
            <a:r>
              <a:rPr lang="uk-UA" sz="2800" dirty="0"/>
              <a:t>;</a:t>
            </a:r>
            <a:br>
              <a:rPr lang="uk-UA" sz="2800" dirty="0"/>
            </a:br>
            <a:r>
              <a:rPr lang="uk-UA" sz="2800" dirty="0"/>
              <a:t>— термостійкістю;</a:t>
            </a:r>
            <a:br>
              <a:rPr lang="uk-UA" sz="2800" dirty="0"/>
            </a:br>
            <a:r>
              <a:rPr lang="uk-UA" sz="2800" dirty="0"/>
              <a:t>— </a:t>
            </a:r>
            <a:r>
              <a:rPr lang="uk-UA" sz="2800" dirty="0" smtClean="0"/>
              <a:t>анізотропною електропровідністю;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— </a:t>
            </a:r>
            <a:r>
              <a:rPr lang="uk-UA" sz="2800" dirty="0" smtClean="0"/>
              <a:t>анізотропною теплопровідністю.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Властивості практично не залежать від температури (в межах робочих температур).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B050"/>
                </a:solidFill>
              </a:rPr>
              <a:t>Основні відомості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7600" b="1" i="1" u="dbl" dirty="0" err="1" smtClean="0">
                <a:solidFill>
                  <a:srgbClr val="C00000"/>
                </a:solidFill>
              </a:rPr>
              <a:t>Графлекс</a:t>
            </a:r>
            <a:r>
              <a:rPr lang="uk-UA" sz="7600" b="1" i="1" dirty="0"/>
              <a:t> </a:t>
            </a:r>
            <a:r>
              <a:rPr lang="uk-UA" sz="7600" dirty="0" smtClean="0"/>
              <a:t>— </a:t>
            </a:r>
            <a:r>
              <a:rPr lang="uk-UA" sz="7600" dirty="0"/>
              <a:t>це сальникові ущільнення для арматури, насосів і фланцевих з’єднань (сальникові набивки і кільця, ущільнюючі комплекти), фланцеві </a:t>
            </a:r>
            <a:r>
              <a:rPr lang="uk-UA" sz="7600" dirty="0" err="1"/>
              <a:t>прокладкові</a:t>
            </a:r>
            <a:r>
              <a:rPr lang="uk-UA" sz="7600" dirty="0"/>
              <a:t> вироби, графітова фольга, армований і неармований графітовий лист.</a:t>
            </a:r>
            <a:endParaRPr lang="ru-RU" sz="7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uk-UA" sz="3800" dirty="0">
                <a:solidFill>
                  <a:srgbClr val="00B050"/>
                </a:solidFill>
              </a:rPr>
              <a:t>Порівняльні експлуатаційні характеристики ущільненої арматури</a:t>
            </a:r>
            <a:endParaRPr lang="ru-RU" sz="38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110431"/>
              </p:ext>
            </p:extLst>
          </p:nvPr>
        </p:nvGraphicFramePr>
        <p:xfrm>
          <a:off x="395535" y="1772814"/>
          <a:ext cx="8280920" cy="468168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59730"/>
                <a:gridCol w="2760595"/>
                <a:gridCol w="2760595"/>
              </a:tblGrid>
              <a:tr h="4800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Характеристики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Термін служби, місяців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Азбест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ГРАФЛЕКС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Запірна арматура: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u="dbl">
                          <a:effectLst/>
                        </a:rPr>
                        <a:t>Вентилі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6-12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24-48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u="dbl">
                          <a:effectLst/>
                        </a:rPr>
                        <a:t>Заслонки на парі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4-6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24-48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u="dbl">
                          <a:effectLst/>
                        </a:rPr>
                        <a:t>Заслонки на воді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До 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До 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Регулююча арматура: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u="dbl">
                          <a:effectLst/>
                        </a:rPr>
                        <a:t>Регулюючі клапани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5-8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12-24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u="dbl" dirty="0">
                          <a:effectLst/>
                        </a:rPr>
                        <a:t>Клапани вприскування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3-4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8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Практичні результати застосування ущільнень </a:t>
            </a:r>
            <a:r>
              <a:rPr lang="uk-UA" sz="4000" dirty="0" err="1">
                <a:solidFill>
                  <a:srgbClr val="00B050"/>
                </a:solidFill>
              </a:rPr>
              <a:t>графлекс</a:t>
            </a:r>
            <a:r>
              <a:rPr lang="uk-UA" sz="4000" dirty="0">
                <a:solidFill>
                  <a:srgbClr val="00B050"/>
                </a:solidFill>
              </a:rPr>
              <a:t> на </a:t>
            </a:r>
            <a:r>
              <a:rPr lang="uk-UA" sz="4000" dirty="0" smtClean="0">
                <a:solidFill>
                  <a:srgbClr val="00B050"/>
                </a:solidFill>
              </a:rPr>
              <a:t>прикладах</a:t>
            </a:r>
            <a:endParaRPr lang="ru-RU" sz="4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204870"/>
                  </p:ext>
                </p:extLst>
              </p:nvPr>
            </p:nvGraphicFramePr>
            <p:xfrm>
              <a:off x="179512" y="1412777"/>
              <a:ext cx="8784975" cy="5266266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2051449"/>
                    <a:gridCol w="1690724"/>
                    <a:gridCol w="1431884"/>
                    <a:gridCol w="1853189"/>
                    <a:gridCol w="1757729"/>
                  </a:tblGrid>
                  <a:tr h="10576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Тип обладнання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Середовище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 smtClean="0">
                              <a:effectLst/>
                            </a:rPr>
                            <a:t>Температура середовища, </a:t>
                          </a:r>
                          <a14:m>
                            <m:oMath xmlns:m="http://schemas.openxmlformats.org/officeDocument/2006/math">
                              <m:r>
                                <a:rPr lang="uk-UA" sz="15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  <m:r>
                                <a:rPr lang="uk-UA" sz="1500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oMath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Тип ущільнення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Термін служби ущільнення графлекс/раніше застосовуваних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 dirty="0" err="1">
                              <a:effectLst/>
                            </a:rPr>
                            <a:t>Центробіжний</a:t>
                          </a:r>
                          <a:r>
                            <a:rPr lang="uk-UA" sz="1500" u="dbl" dirty="0">
                              <a:effectLst/>
                            </a:rPr>
                            <a:t> насос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Нафтопродукти (важкий </a:t>
                          </a:r>
                          <a:r>
                            <a:rPr lang="uk-UA" sz="1500" dirty="0" err="1">
                              <a:effectLst/>
                            </a:rPr>
                            <a:t>газойль</a:t>
                          </a:r>
                          <a:r>
                            <a:rPr lang="uk-UA" sz="1500" dirty="0">
                              <a:effectLst/>
                            </a:rPr>
                            <a:t>)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400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2,5 доби/8-12 год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89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Розчинники і органічні речовини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60-80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 місяці/21 доба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Бітум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450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6 місяців/2-3 тижні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89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Розчинники і органічні речовини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120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Набивка НГФ-ХБ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3 місяці/14 діб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Плунжерний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Нафтопродукти (парафін)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150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Комплект кілець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 місяці/20 діб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576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Арматура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Розчин екстрактів (фенол, олія, смола)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250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Комплект кілець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1 рік/ 30 діб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204870"/>
                  </p:ext>
                </p:extLst>
              </p:nvPr>
            </p:nvGraphicFramePr>
            <p:xfrm>
              <a:off x="179512" y="1412777"/>
              <a:ext cx="8784975" cy="5256582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2051449"/>
                    <a:gridCol w="1690724"/>
                    <a:gridCol w="1431884"/>
                    <a:gridCol w="1853189"/>
                    <a:gridCol w="1757729"/>
                  </a:tblGrid>
                  <a:tr h="10576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Тип обладнання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Середовище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61277" t="-2890" r="-252340" b="-398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Тип ущільнення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Термін служби ущільнення графлекс/раніше застосовуваних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 dirty="0" err="1">
                              <a:effectLst/>
                            </a:rPr>
                            <a:t>Центробіжний</a:t>
                          </a:r>
                          <a:r>
                            <a:rPr lang="uk-UA" sz="1500" u="dbl" dirty="0">
                              <a:effectLst/>
                            </a:rPr>
                            <a:t> насос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Нафтопродукти (важкий </a:t>
                          </a:r>
                          <a:r>
                            <a:rPr lang="uk-UA" sz="1500" dirty="0" err="1">
                              <a:effectLst/>
                            </a:rPr>
                            <a:t>газойль</a:t>
                          </a:r>
                          <a:r>
                            <a:rPr lang="uk-UA" sz="1500" dirty="0">
                              <a:effectLst/>
                            </a:rPr>
                            <a:t>)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400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2,5 доби/8-12 год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89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Розчинники і органічні речовини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60-80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 місяці/21 доба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Бітум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450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Комплект кілець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6 місяців/2-3 тижні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89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Центробіжний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Розчинники і органічні речовини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120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Набивка НГФ-ХБ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3 місяці/14 діб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Плунжерний насос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Нафтопродукти (парафін)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150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Комплект кілець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4 місяці/20 діб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576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u="dbl">
                              <a:effectLst/>
                            </a:rPr>
                            <a:t>Арматура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Розчин екстрактів (фенол, олія, смола)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>
                              <a:effectLst/>
                            </a:rPr>
                            <a:t>250</a:t>
                          </a:r>
                          <a:endParaRPr lang="ru-RU" sz="15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Комплект кілець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500" dirty="0">
                              <a:effectLst/>
                            </a:rPr>
                            <a:t>1 рік/ 30 діб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00B050"/>
                </a:solidFill>
              </a:rPr>
              <a:t>Фольга ГРАФЛЕКС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7" y="2036183"/>
            <a:ext cx="53044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490589" cy="491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1281</TotalTime>
  <Words>650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ГРАФЛЕКСИ</vt:lpstr>
      <vt:lpstr>Терморозширений графіт</vt:lpstr>
      <vt:lpstr>Інші відомості</vt:lpstr>
      <vt:lpstr>Виробництво ТРГ</vt:lpstr>
      <vt:lpstr>Властивості ТРГ</vt:lpstr>
      <vt:lpstr>Основні відомості</vt:lpstr>
      <vt:lpstr>Порівняльні експлуатаційні характеристики ущільненої арматури</vt:lpstr>
      <vt:lpstr>Практичні результати застосування ущільнень графлекс на прикладах</vt:lpstr>
      <vt:lpstr>Фольга ГРАФЛЕКС </vt:lpstr>
      <vt:lpstr>Сальникові набивки</vt:lpstr>
      <vt:lpstr>Набивки на основі армованої фольги</vt:lpstr>
      <vt:lpstr>ГРАФЛЕКС стрічка</vt:lpstr>
      <vt:lpstr>Лист</vt:lpstr>
      <vt:lpstr>Спірально-навиті прокладки</vt:lpstr>
      <vt:lpstr>ПГФ і ПАГФ</vt:lpstr>
      <vt:lpstr>Прокладки на стальній основі </vt:lpstr>
      <vt:lpstr>Прокладки на стальній основі </vt:lpstr>
      <vt:lpstr>Кільця</vt:lpstr>
      <vt:lpstr>Дякуємо за увагу!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ГРАФЛЕКСИ</dc:title>
  <dc:creator>Анжела</dc:creator>
  <cp:lastModifiedBy>Irina</cp:lastModifiedBy>
  <cp:revision>14</cp:revision>
  <dcterms:created xsi:type="dcterms:W3CDTF">2011-11-19T14:26:21Z</dcterms:created>
  <dcterms:modified xsi:type="dcterms:W3CDTF">2011-11-24T08:29:30Z</dcterms:modified>
</cp:coreProperties>
</file>