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84F9-B337-49EC-A9FE-3569C62DC2C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52E03-D3F3-4503-B8BD-8DA388A2F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9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2E03-D3F3-4503-B8BD-8DA388A2FF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7EF4-9209-4E13-93B1-A7E7F57E8C1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1521-583E-4AA7-A031-FB2FD395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0" name="Picture 6" descr="C:\Documents and Settings\ADMIN\Рабочий стол\Графіт\trg4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9144000" cy="185736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3643314"/>
            <a:ext cx="8286808" cy="1143008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Терморозширений графіт (ТРГ)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172092" y="4572008"/>
            <a:ext cx="3971908" cy="2428868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solidFill>
                  <a:schemeClr val="bg1"/>
                </a:solidFill>
              </a:rPr>
              <a:t>Підготували студентки групи ХН-02</a:t>
            </a:r>
            <a:endParaRPr lang="uk-UA" sz="2000" dirty="0">
              <a:solidFill>
                <a:schemeClr val="bg1"/>
              </a:solidFill>
            </a:endParaRPr>
          </a:p>
          <a:p>
            <a:pPr algn="r"/>
            <a:r>
              <a:rPr lang="uk-UA" sz="2000" dirty="0" smtClean="0">
                <a:solidFill>
                  <a:schemeClr val="bg1"/>
                </a:solidFill>
              </a:rPr>
              <a:t>Валігура Каріна</a:t>
            </a:r>
          </a:p>
          <a:p>
            <a:pPr algn="r"/>
            <a:r>
              <a:rPr lang="uk-UA" sz="2000" dirty="0" smtClean="0">
                <a:solidFill>
                  <a:schemeClr val="bg1"/>
                </a:solidFill>
              </a:rPr>
              <a:t>Ярмошевич Олена</a:t>
            </a:r>
          </a:p>
          <a:p>
            <a:pPr algn="l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Рабочий стол\Графіт\trgnit_hjhj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40"/>
            <a:ext cx="9144000" cy="128586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Графіт\trgnithj_h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679041" y="-3679041"/>
            <a:ext cx="1785918" cy="914400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2643206" cy="2000264"/>
          </a:xfrm>
        </p:spPr>
        <p:txBody>
          <a:bodyPr>
            <a:noAutofit/>
          </a:bodyPr>
          <a:lstStyle/>
          <a:p>
            <a:pPr algn="l"/>
            <a:r>
              <a:rPr lang="uk-UA" sz="9600" dirty="0" smtClean="0">
                <a:solidFill>
                  <a:schemeClr val="bg1"/>
                </a:solidFill>
              </a:rPr>
              <a:t>ТРГ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Рабочий стол\Графіт\tovar-2857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571744"/>
            <a:ext cx="2481072" cy="354177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Графіт\Exflam_EG_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500174"/>
            <a:ext cx="2263402" cy="3146129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071678"/>
            <a:ext cx="664370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 особливий 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матеріал,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 має високу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температурну і хімічну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тійкість (що властиві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графіту) і додані якості: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гнучкість</a:t>
            </a:r>
            <a:r>
              <a:rPr kumimoji="0" lang="uk-UA" sz="36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3600" b="0" i="0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стисливість</a:t>
            </a:r>
            <a:r>
              <a:rPr kumimoji="0" lang="uk-UA" sz="36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3600" b="0" i="0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пружність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571744"/>
            <a:ext cx="3214710" cy="85723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Структура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412" name="Picture 4" descr="C:\Documents and Settings\ADMIN\Рабочий стол\Графіт\trg3hjh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7228" y="607229"/>
            <a:ext cx="3357563" cy="214310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17413" name="Picture 5" descr="C:\Documents and Settings\ADMIN\Рабочий стол\Графіт\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0"/>
            <a:ext cx="857224" cy="342900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17414" name="Picture 6" descr="C:\Documents and Settings\ADMIN\Рабочий стол\Графіт\c11f151ac90348d0-u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357562"/>
            <a:ext cx="2161000" cy="2762514"/>
          </a:xfrm>
          <a:prstGeom prst="rect">
            <a:avLst/>
          </a:prstGeom>
          <a:noFill/>
        </p:spPr>
      </p:pic>
      <p:pic>
        <p:nvPicPr>
          <p:cNvPr id="17415" name="Picture 7" descr="C:\Documents and Settings\ADMIN\Рабочий стол\Графіт\44b851135c841ac-u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357562"/>
            <a:ext cx="1464479" cy="1952639"/>
          </a:xfrm>
          <a:prstGeom prst="rect">
            <a:avLst/>
          </a:prstGeom>
          <a:noFill/>
        </p:spPr>
      </p:pic>
      <p:pic>
        <p:nvPicPr>
          <p:cNvPr id="17416" name="Picture 8" descr="C:\Documents and Settings\ADMIN\Рабочий стол\Графіт\2e9d8c51112541bc-u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357562"/>
            <a:ext cx="1447196" cy="1950568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714480" y="500042"/>
            <a:ext cx="65008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ТРГ виготовляють з лускуватого природного графіту. Процес ділиться на 2 стадії: 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Окислення графіту.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Обробка при температурі близько 1000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°С.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результаті утворюється речовина з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u="sng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червоподібною структурою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розгалуженою шорсткою поверхнею, що легко піддається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штампуванню і прокатці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-1429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Отримання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28992" y="5500702"/>
            <a:ext cx="53578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Вміст карбону приблизно 98%.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отриманому матеріалі залишається деяка кількість оксидів сірки чи азоту (в залежності від технології, що застосовується).</a:t>
            </a:r>
            <a:endParaRPr kumimoji="0" lang="uk-UA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8" name="Picture 26" descr="C:\Documents and Settings\ADMIN\Рабочий стол\Графіт\2009_04_29_1dg8_dfg8309523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85794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571867" y="5857892"/>
            <a:ext cx="4714908" cy="285800"/>
          </a:xfrm>
        </p:spPr>
        <p:txBody>
          <a:bodyPr>
            <a:normAutofit fontScale="90000"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52" name="Picture 20" descr="C:\Documents and Settings\ADMIN\Рабочий стол\Графіт\list TRew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389409" cy="3643338"/>
          </a:xfrm>
          <a:prstGeom prst="rect">
            <a:avLst/>
          </a:prstGeom>
          <a:noFill/>
        </p:spPr>
      </p:pic>
      <p:pic>
        <p:nvPicPr>
          <p:cNvPr id="18448" name="Picture 16" descr="C:\Documents and Settings\ADMIN\Рабочий стол\Графіт\lenta TRG gofr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857628"/>
            <a:ext cx="2569263" cy="2214578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5286388"/>
            <a:ext cx="4429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572364" y="2000240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Calibri" pitchFamily="34" charset="0"/>
                <a:cs typeface="Times New Roman" pitchFamily="18" charset="0"/>
              </a:rPr>
              <a:t>Нитки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59" name="Picture 27" descr="C:\Documents and Settings\ADMIN\Рабочий стол\Графіт\2009_04_zcvg29_dgh18_8309523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pic>
        <p:nvPicPr>
          <p:cNvPr id="18444" name="Picture 12" descr="C:\Documents and Settings\ADMIN\Рабочий стол\Графіт\lenta TRG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0076" y="3143248"/>
            <a:ext cx="3403924" cy="2928958"/>
          </a:xfrm>
          <a:prstGeom prst="rect">
            <a:avLst/>
          </a:prstGeom>
          <a:noFill/>
        </p:spPr>
      </p:pic>
      <p:pic>
        <p:nvPicPr>
          <p:cNvPr id="4097" name="Picture 1" descr="C:\Documents and Settings\ADMIN\Рабочий стол\Графіт\Expanded_Graphite_Yarn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000108"/>
            <a:ext cx="2928958" cy="2714644"/>
          </a:xfrm>
          <a:prstGeom prst="rect">
            <a:avLst/>
          </a:prstGeom>
          <a:noFill/>
        </p:spPr>
      </p:pic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5429256" y="5500702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Calibri" pitchFamily="34" charset="0"/>
                <a:cs typeface="Times New Roman" pitchFamily="18" charset="0"/>
              </a:rPr>
              <a:t>Стрічки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Графіт\list_iz_fddftrgh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00010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8" name="Picture 4" descr="C:\Documents and Settings\ADMIN\Рабочий стол\Графіт\list_izfg_tnbm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165600" y="1879600"/>
            <a:ext cx="812800" cy="9144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3357562"/>
          <a:ext cx="8810644" cy="2638961"/>
        </p:xfrm>
        <a:graphic>
          <a:graphicData uri="http://schemas.openxmlformats.org/drawingml/2006/table">
            <a:tbl>
              <a:tblPr/>
              <a:tblGrid>
                <a:gridCol w="2936595"/>
                <a:gridCol w="2936595"/>
                <a:gridCol w="2937454"/>
              </a:tblGrid>
              <a:tr h="327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Азбест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ТРГ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Густина, г/см 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1-1,7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Екологічність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Відноситься до ряду канцерогенів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Нетоксичний, екологічно безпечний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Гарантійний строк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Відсутній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4 роки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Робоча температура, Сº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 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 2500 в інертних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середовищах.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400 у кислотних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Хімічна стійкість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Взаємодіє з сильними кислотами і основами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Хімічно інертний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Пластичність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Непластичний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Пластичний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Пружність, 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1-3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9-15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2" marR="64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ТРГ має такі корисні властивості:</a:t>
            </a:r>
          </a:p>
          <a:p>
            <a:r>
              <a:rPr lang="ru-RU" dirty="0" smtClean="0"/>
              <a:t>пружність; </a:t>
            </a:r>
            <a:r>
              <a:rPr lang="uk-UA" dirty="0" smtClean="0"/>
              <a:t>здатність пресуватися без сполучної речовини;</a:t>
            </a:r>
            <a:r>
              <a:rPr lang="ru-RU" dirty="0" smtClean="0"/>
              <a:t> </a:t>
            </a:r>
            <a:r>
              <a:rPr lang="uk-UA" dirty="0" smtClean="0"/>
              <a:t>стійкість до впливу агресивних середовищ;</a:t>
            </a:r>
            <a:r>
              <a:rPr lang="ru-RU" dirty="0" smtClean="0"/>
              <a:t> </a:t>
            </a:r>
            <a:r>
              <a:rPr lang="uk-UA" dirty="0" smtClean="0"/>
              <a:t>довготривала служба;</a:t>
            </a:r>
            <a:r>
              <a:rPr lang="ru-RU" dirty="0" smtClean="0"/>
              <a:t> герметичність; </a:t>
            </a:r>
            <a:r>
              <a:rPr lang="uk-UA" dirty="0" smtClean="0"/>
              <a:t>висока теплопровідність;</a:t>
            </a:r>
            <a:r>
              <a:rPr lang="ru-RU" dirty="0" smtClean="0"/>
              <a:t> </a:t>
            </a:r>
            <a:r>
              <a:rPr lang="uk-UA" dirty="0" smtClean="0"/>
              <a:t>термостійкість.</a:t>
            </a:r>
          </a:p>
          <a:p>
            <a:r>
              <a:rPr lang="uk-UA" dirty="0" smtClean="0"/>
              <a:t>               Отже ТРГ має оптимальне поєднання якостей, що підходять для ущільнюючих матеріалів. Ще одна важлива властивість – екологічність матеріалу, що дозволяє безпечно використовувати ТРГ у промисловості без шкоди для навколишнього середовища і людей, на відміну від такого ущільнювача, як азбест (наприклад):</a:t>
            </a:r>
          </a:p>
          <a:p>
            <a:r>
              <a:rPr lang="uk-UA" dirty="0" smtClean="0"/>
              <a:t>	</a:t>
            </a:r>
          </a:p>
          <a:p>
            <a:endParaRPr lang="ru-RU" dirty="0" smtClean="0"/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-142900"/>
            <a:ext cx="6858016" cy="1000108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Застосування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9462" name="Picture 6" descr="C:\Documents and Settings\ADMIN\Рабочий стол\Графіт\02hjffg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437733" y="3151733"/>
            <a:ext cx="6858000" cy="554534"/>
          </a:xfrm>
          <a:prstGeom prst="rect">
            <a:avLst/>
          </a:prstGeom>
          <a:noFill/>
        </p:spPr>
      </p:pic>
      <p:pic>
        <p:nvPicPr>
          <p:cNvPr id="19463" name="Picture 7" descr="C:\Documents and Settings\ADMIN\Рабочий стол\Графіт\02hd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00389" y="3000388"/>
            <a:ext cx="6858003" cy="857226"/>
          </a:xfrm>
          <a:prstGeom prst="rect">
            <a:avLst/>
          </a:prstGeom>
          <a:noFill/>
          <a:effectLst/>
        </p:spPr>
      </p:pic>
      <p:pic>
        <p:nvPicPr>
          <p:cNvPr id="19464" name="Picture 8" descr="C:\Documents and Settings\ADMIN\Рабочий стол\Графіт\nabiv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52"/>
            <a:ext cx="2214578" cy="2214578"/>
          </a:xfrm>
          <a:prstGeom prst="rect">
            <a:avLst/>
          </a:prstGeom>
          <a:noFill/>
        </p:spPr>
      </p:pic>
      <p:pic>
        <p:nvPicPr>
          <p:cNvPr id="19466" name="Picture 10" descr="C:\Documents and Settings\ADMIN\Рабочий стол\Графіт\graphite_gask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785794"/>
            <a:ext cx="2836184" cy="2643206"/>
          </a:xfrm>
          <a:prstGeom prst="rect">
            <a:avLst/>
          </a:prstGeom>
          <a:noFill/>
        </p:spPr>
      </p:pic>
      <p:pic>
        <p:nvPicPr>
          <p:cNvPr id="19465" name="Picture 9" descr="C:\Documents and Settings\ADMIN\Рабочий стол\Графіт\lenta TRG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071546"/>
            <a:ext cx="2993078" cy="2143140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285992"/>
            <a:ext cx="2297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4057233"/>
            <a:ext cx="77867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Найбільш широке застосування ущільнюючі матеріали з терморозширеного графіту знайшли в якості: 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Сальникових ущільнень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вузлів тертя.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Фланцевих прокладок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енергетичної трубопровідної арматури, трубопровідної арматури загальнопромислового застосування, відцентрових і вихрових насосів, трубопроводів, теплообмінних ємностей та іншого обладнання теплових та атомних електростанцій, підприємств нафтохімічного комплексу.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Кільцях ущільнення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штока арматури високого і низького тиску, вузлів газотурбінних двигунів, у компресорах, механічних насосах, клапанах, хімічному обладнанні, вимірювальних приладах хімічної, нафтопереробної, газової, енергетичної, машинобудівної та харчової промисловості</a:t>
            </a:r>
            <a:r>
              <a:rPr kumimoji="0" lang="uk-UA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Documents and Settings\ADMIN\Рабочий стол\Графіт\list_izfg_tnbm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65600" y="1879600"/>
            <a:ext cx="812800" cy="9144000"/>
          </a:xfrm>
          <a:prstGeom prst="rect">
            <a:avLst/>
          </a:prstGeom>
          <a:noFill/>
        </p:spPr>
      </p:pic>
      <p:pic>
        <p:nvPicPr>
          <p:cNvPr id="13" name="Picture 26" descr="C:\Documents and Settings\ADMIN\Рабочий стол\Графіт\2009_04_29_1dg8_dfg8309523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74"/>
            <a:ext cx="9144000" cy="785794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914400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Picture 4" descr="C:\Documents and Settings\ADMIN\Рабочий стол\Графіт\trgnithj_h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679041" y="-3821941"/>
            <a:ext cx="1785918" cy="91440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21" name="Picture 6" descr="C:\Documents and Settings\ADMIN\Рабочий стол\Графіт\02hjff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437733" y="3151733"/>
            <a:ext cx="6858000" cy="554534"/>
          </a:xfrm>
          <a:prstGeom prst="rect">
            <a:avLst/>
          </a:prstGeom>
          <a:noFill/>
        </p:spPr>
      </p:pic>
      <p:pic>
        <p:nvPicPr>
          <p:cNvPr id="20" name="Picture 7" descr="C:\Documents and Settings\ADMIN\Рабочий стол\Графіт\02hd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3000389" y="3000388"/>
            <a:ext cx="6858003" cy="85722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5" descr="C:\Documents and Settings\ADMIN\Рабочий стол\Графіт\hj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86776" y="-142900"/>
            <a:ext cx="857224" cy="342900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9" name="Picture 4" descr="C:\Documents and Settings\ADMIN\Рабочий стол\Графіт\trg3hjhj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-607228" y="464328"/>
            <a:ext cx="3357563" cy="2143107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42976" y="4071942"/>
            <a:ext cx="8229600" cy="1285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dirty="0" smtClean="0">
                <a:solidFill>
                  <a:schemeClr val="bg1"/>
                </a:solidFill>
              </a:rPr>
              <a:t>     Дякуємо за увагу!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342</Words>
  <Application>Microsoft Office PowerPoint</Application>
  <PresentationFormat>Экран (4:3)</PresentationFormat>
  <Paragraphs>69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Терморозширений графіт (ТРГ)</vt:lpstr>
      <vt:lpstr>ТРГ</vt:lpstr>
      <vt:lpstr>Структура</vt:lpstr>
      <vt:lpstr>Презентация PowerPoint</vt:lpstr>
      <vt:lpstr> </vt:lpstr>
      <vt:lpstr>Застосування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Irina</cp:lastModifiedBy>
  <cp:revision>90</cp:revision>
  <dcterms:created xsi:type="dcterms:W3CDTF">2011-11-19T15:49:28Z</dcterms:created>
  <dcterms:modified xsi:type="dcterms:W3CDTF">2011-11-24T08:36:43Z</dcterms:modified>
</cp:coreProperties>
</file>