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ru.wikipedia.org/wiki/%D0%AD%D0%B4%D0%B8%D1%81%D0%BE%D0%BD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3D max carbon black_enl_enl_en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2428868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6600" b="1" dirty="0" smtClean="0">
                <a:ln w="50800"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Углеродное волокно</a:t>
            </a:r>
            <a:endParaRPr lang="ru-RU" sz="6600" b="1" cap="none" spc="0" dirty="0">
              <a:ln w="50800">
                <a:solidFill>
                  <a:schemeClr val="bg2">
                    <a:lumMod val="40000"/>
                    <a:lumOff val="60000"/>
                  </a:schemeClr>
                </a:solidFill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4709160"/>
          </a:xfrm>
        </p:spPr>
        <p:txBody>
          <a:bodyPr/>
          <a:lstStyle/>
          <a:p>
            <a:r>
              <a:rPr lang="ru-RU" dirty="0" smtClean="0"/>
              <a:t>Углеродные волокна — это органические материалы, состоящие из тонких нитей диаметром от 5 до 15 микрон, подвергшиеся термическому воздействию при температурах 1000–3000°C и содержащие 92–99,99 % углерода.</a:t>
            </a:r>
          </a:p>
          <a:p>
            <a:endParaRPr lang="ru-RU" dirty="0"/>
          </a:p>
        </p:txBody>
      </p:sp>
      <p:pic>
        <p:nvPicPr>
          <p:cNvPr id="2050" name="Picture 2" descr="C:\Users\Настя\Desktop\800px-Cfaser_haarr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214686"/>
            <a:ext cx="3741738" cy="2128113"/>
          </a:xfrm>
          <a:prstGeom prst="rect">
            <a:avLst/>
          </a:prstGeom>
          <a:noFill/>
        </p:spPr>
      </p:pic>
      <p:pic>
        <p:nvPicPr>
          <p:cNvPr id="2051" name="Picture 3" descr="C:\Users\Настя\Desktop\220px-Kohlenstofffasermat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4214818"/>
            <a:ext cx="3145364" cy="2359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16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429124" cy="6309360"/>
          </a:xfrm>
        </p:spPr>
        <p:txBody>
          <a:bodyPr/>
          <a:lstStyle/>
          <a:p>
            <a:r>
              <a:rPr lang="ru-RU" dirty="0" smtClean="0"/>
              <a:t>Впервые получение и применение углеродных волокон было предложено и запатентовано известным американским изобретателем</a:t>
            </a:r>
            <a:r>
              <a:rPr lang="ru-RU" dirty="0" smtClean="0">
                <a:solidFill>
                  <a:srgbClr val="FF0000"/>
                </a:solidFill>
              </a:rPr>
              <a:t> </a:t>
            </a:r>
            <a:r>
              <a:rPr lang="ru-RU" dirty="0" smtClean="0"/>
              <a:t> Томасом Эдисоном в 1880 г. в качестве нитей накаливания в электрических лампах.</a:t>
            </a:r>
          </a:p>
          <a:p>
            <a:endParaRPr lang="ru-RU" dirty="0"/>
          </a:p>
        </p:txBody>
      </p:sp>
      <p:pic>
        <p:nvPicPr>
          <p:cNvPr id="5" name="Рисунок 4" descr="http://www.mvmplant.com/i/materials/thomas_edison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6" y="3071810"/>
            <a:ext cx="4143404" cy="28940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4972056" cy="602363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Однако в полной мере интерес к углеродным волокнам проявился лишь в конце 1950-х годов.</a:t>
            </a:r>
          </a:p>
          <a:p>
            <a:r>
              <a:rPr lang="ru-RU" dirty="0" smtClean="0"/>
              <a:t>Они оказались наиболее подходящим армирующим материалам композитов для изготовления ракетных двигателей поскольку обладают высокой термостойкостью, хорошими теплоизоляционными свойствами, коррозионной стойкостью к воздействию газовых и жидких сред, высокими удельными прочностью, сопротивлением усталости и жесткостью.</a:t>
            </a:r>
          </a:p>
          <a:p>
            <a:endParaRPr lang="ru-RU" dirty="0"/>
          </a:p>
        </p:txBody>
      </p:sp>
      <p:pic>
        <p:nvPicPr>
          <p:cNvPr id="5" name="Рисунок 4" descr="http://www.mvmplant.com/i/materials/raket_engine01.jp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857884" y="642918"/>
            <a:ext cx="2786082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571876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Получение</a:t>
            </a:r>
          </a:p>
          <a:p>
            <a:pPr>
              <a:buNone/>
            </a:pPr>
            <a:r>
              <a:rPr lang="ru-RU" sz="2000" dirty="0" smtClean="0"/>
              <a:t> УВ обычно получают термической обработкой химических или природных органических волокон, при которой в материале волокна остаются главным образом атомы углерода. Температурная обработка состоит из нескольких этапов. Первый из них представляет собой окисление исходного (полиакрилонитрильного, вискозного) волокна на воздухе при температуре 250 °C в течение 24 часов. В результате окисления образуются лестничные структуры, представленные на рисунке. </a:t>
            </a:r>
            <a:endParaRPr lang="ru-RU" sz="2000" dirty="0"/>
          </a:p>
        </p:txBody>
      </p:sp>
      <p:pic>
        <p:nvPicPr>
          <p:cNvPr id="16386" name="Picture 2" descr="C:\Users\Настя\Desktop\Stair_form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3707"/>
            <a:ext cx="5214974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3500438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dirty="0" smtClean="0"/>
              <a:t>После окисления следует стадия карбонизации — нагрева волокна в среде азота или аргона при температурах от 800 до 1500 °C. В результате карбонизации происходит образование </a:t>
            </a:r>
            <a:r>
              <a:rPr lang="ru-RU" sz="2000" dirty="0" err="1" smtClean="0"/>
              <a:t>графитоподобных</a:t>
            </a:r>
            <a:r>
              <a:rPr lang="ru-RU" sz="2000" dirty="0" smtClean="0"/>
              <a:t> структур. Процесс термической обработки заканчивается </a:t>
            </a:r>
            <a:r>
              <a:rPr lang="ru-RU" sz="2000" dirty="0" err="1" smtClean="0"/>
              <a:t>графитизацией</a:t>
            </a:r>
            <a:r>
              <a:rPr lang="ru-RU" sz="2000" dirty="0" smtClean="0"/>
              <a:t> при температуре 1600-3000 °C, которая также проходит в инертной среде. В результате </a:t>
            </a:r>
            <a:r>
              <a:rPr lang="ru-RU" sz="2000" dirty="0" err="1" smtClean="0"/>
              <a:t>графитизации</a:t>
            </a:r>
            <a:r>
              <a:rPr lang="ru-RU" sz="2000" dirty="0" smtClean="0"/>
              <a:t> количество углерода в волокне доводится до 99 %. Помимо обычных органических волокон (чаще всего вискозных и полиакрилонитрильных), для получения УВ могут быть использованы специальные волокна из фенольных смол, лигнина, каменноугольных и нефтяных пеков.</a:t>
            </a:r>
            <a:endParaRPr lang="ru-RU" sz="2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7500" lnSpcReduction="20000"/>
          </a:bodyPr>
          <a:lstStyle/>
          <a:p>
            <a:r>
              <a:rPr lang="ru-RU" sz="6400" dirty="0" smtClean="0"/>
              <a:t>Свойства углеродных волокон</a:t>
            </a:r>
          </a:p>
          <a:p>
            <a:r>
              <a:rPr lang="ru-RU" dirty="0" smtClean="0"/>
              <a:t>По сравнению с обычными конструкционными материалами, например, алюминием или сталью, композиты с углеродными волокнами обладают некоторыми весьма полезными свойствами:</a:t>
            </a:r>
          </a:p>
          <a:p>
            <a:r>
              <a:rPr lang="ru-RU" dirty="0" smtClean="0"/>
              <a:t>Они имеют исключительно высокую термостойкость</a:t>
            </a:r>
            <a:br>
              <a:rPr lang="ru-RU" dirty="0" smtClean="0"/>
            </a:br>
            <a:r>
              <a:rPr lang="ru-RU" dirty="0" smtClean="0"/>
              <a:t>— в инертных средах или в вакууме до 3000°С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i="1" dirty="0" smtClean="0"/>
              <a:t>температура плавления стали 1500°С</a:t>
            </a:r>
            <a:r>
              <a:rPr lang="ru-RU" dirty="0" smtClean="0"/>
              <a:t>)</a:t>
            </a:r>
            <a:br>
              <a:rPr lang="ru-RU" dirty="0" smtClean="0"/>
            </a:br>
            <a:r>
              <a:rPr lang="ru-RU" dirty="0" smtClean="0"/>
              <a:t>— на воздухе до </a:t>
            </a:r>
            <a:r>
              <a:rPr lang="ru-RU" dirty="0" smtClean="0"/>
              <a:t>350°С</a:t>
            </a:r>
            <a:endParaRPr lang="ru-RU" dirty="0" smtClean="0"/>
          </a:p>
          <a:p>
            <a:r>
              <a:rPr lang="ru-RU" dirty="0" smtClean="0"/>
              <a:t>Удельное электрическое сопротивление можно задать:</a:t>
            </a:r>
            <a:br>
              <a:rPr lang="ru-RU" dirty="0" smtClean="0"/>
            </a:br>
            <a:r>
              <a:rPr lang="ru-RU" dirty="0" smtClean="0"/>
              <a:t>2×10</a:t>
            </a:r>
            <a:r>
              <a:rPr lang="ru-RU" sz="1400" dirty="0" smtClean="0"/>
              <a:t>−3 </a:t>
            </a:r>
            <a:r>
              <a:rPr lang="ru-RU" dirty="0" smtClean="0"/>
              <a:t>до </a:t>
            </a:r>
            <a:r>
              <a:rPr lang="ru-RU" dirty="0" smtClean="0"/>
              <a:t>10</a:t>
            </a:r>
            <a:r>
              <a:rPr lang="ru-RU" sz="1300" dirty="0" smtClean="0"/>
              <a:t>6</a:t>
            </a:r>
            <a:r>
              <a:rPr lang="ru-RU" dirty="0" smtClean="0"/>
              <a:t> </a:t>
            </a:r>
            <a:r>
              <a:rPr lang="ru-RU" dirty="0" err="1" smtClean="0"/>
              <a:t>ом</a:t>
            </a:r>
            <a:r>
              <a:rPr lang="ru-RU" dirty="0" smtClean="0"/>
              <a:t>/см</a:t>
            </a:r>
            <a:endParaRPr lang="ru-RU" dirty="0" smtClean="0"/>
          </a:p>
          <a:p>
            <a:r>
              <a:rPr lang="ru-RU" dirty="0" smtClean="0"/>
              <a:t>Благодаря своим характеристикам:</a:t>
            </a:r>
            <a:br>
              <a:rPr lang="ru-RU" dirty="0" smtClean="0"/>
            </a:br>
            <a:r>
              <a:rPr lang="ru-RU" dirty="0" smtClean="0"/>
              <a:t>— большой активной поверхности </a:t>
            </a:r>
            <a:r>
              <a:rPr lang="ru-RU" dirty="0" smtClean="0"/>
              <a:t>300—1500 м²/г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— невероятной прочности (</a:t>
            </a:r>
            <a:r>
              <a:rPr lang="ru-RU" i="1" dirty="0" smtClean="0"/>
              <a:t>3,6 Гн/м</a:t>
            </a:r>
            <a:r>
              <a:rPr lang="ru-RU" i="1" baseline="30000" dirty="0" smtClean="0"/>
              <a:t>2</a:t>
            </a:r>
            <a:r>
              <a:rPr lang="ru-RU" dirty="0" smtClean="0"/>
              <a:t>) в 2 раза выше прочности стали (</a:t>
            </a:r>
            <a:r>
              <a:rPr lang="ru-RU" i="1" dirty="0" smtClean="0"/>
              <a:t>1,8 Гн/м</a:t>
            </a:r>
            <a:r>
              <a:rPr lang="ru-RU" i="1" baseline="30000" dirty="0" smtClean="0"/>
              <a:t>2</a:t>
            </a:r>
            <a:r>
              <a:rPr lang="ru-RU" dirty="0" smtClean="0"/>
              <a:t>) и при этом в 4 миллиона раз легче стали (</a:t>
            </a:r>
            <a:r>
              <a:rPr lang="ru-RU" i="1" dirty="0" smtClean="0"/>
              <a:t>плотность 1,9 </a:t>
            </a:r>
            <a:r>
              <a:rPr lang="ru-RU" i="1" dirty="0" smtClean="0"/>
              <a:t>г/см</a:t>
            </a:r>
            <a:r>
              <a:rPr lang="ru-RU" i="1" baseline="30000" dirty="0" smtClean="0"/>
              <a:t>3</a:t>
            </a:r>
            <a:r>
              <a:rPr lang="ru-RU" i="1" dirty="0" smtClean="0"/>
              <a:t>,а </a:t>
            </a:r>
            <a:r>
              <a:rPr lang="ru-RU" i="1" dirty="0" smtClean="0"/>
              <a:t>плотность </a:t>
            </a:r>
            <a:r>
              <a:rPr lang="ru-RU" i="1" smtClean="0"/>
              <a:t>стали </a:t>
            </a:r>
            <a:r>
              <a:rPr lang="ru-RU" i="1" smtClean="0"/>
              <a:t>7,9 </a:t>
            </a:r>
            <a:r>
              <a:rPr lang="ru-RU" i="1" smtClean="0"/>
              <a:t>г/см</a:t>
            </a:r>
            <a:r>
              <a:rPr lang="ru-RU" i="1" baseline="30000" smtClean="0"/>
              <a:t>3</a:t>
            </a:r>
            <a:r>
              <a:rPr lang="ru-RU" smtClean="0"/>
              <a:t>)</a:t>
            </a: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— и являющиеся прекрасными сорбентами (</a:t>
            </a:r>
            <a:r>
              <a:rPr lang="ru-RU" i="1" dirty="0" smtClean="0"/>
              <a:t>1 гр. поглощает до 50 гр. нефтепродуктов</a:t>
            </a:r>
            <a:r>
              <a:rPr lang="ru-RU" dirty="0" smtClean="0"/>
              <a:t>) — углеродные </a:t>
            </a:r>
            <a:r>
              <a:rPr lang="ru-RU" dirty="0" err="1" smtClean="0"/>
              <a:t>волокона</a:t>
            </a:r>
            <a:r>
              <a:rPr lang="ru-RU" dirty="0" smtClean="0"/>
              <a:t> превосходят все известные жаростойкие волокнистые материалы!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0000" lnSpcReduction="20000"/>
          </a:bodyPr>
          <a:lstStyle/>
          <a:p>
            <a:r>
              <a:rPr lang="ru-RU" sz="4600" dirty="0" smtClean="0"/>
              <a:t>Применение углеродных волокон</a:t>
            </a:r>
          </a:p>
          <a:p>
            <a:r>
              <a:rPr lang="ru-RU" dirty="0" smtClean="0"/>
              <a:t>Благодаря высокой химической стойкости углеродные </a:t>
            </a:r>
            <a:r>
              <a:rPr lang="ru-RU" dirty="0" err="1" smtClean="0"/>
              <a:t>волокона</a:t>
            </a:r>
            <a:r>
              <a:rPr lang="ru-RU" dirty="0" smtClean="0"/>
              <a:t> применяют для фильтрации агрессивных сред, очистки газов, изготовления защитных костюмов и др. и использовать их в качестве разнообразных по назначению электронагревательных элементов, для изготовления термопар и др.</a:t>
            </a:r>
          </a:p>
          <a:p>
            <a:r>
              <a:rPr lang="ru-RU" dirty="0" smtClean="0"/>
              <a:t>Углеродные материалы имеют и медицинские области применения: живой организм их не отторгает. Поэтому если скрепить сломанную кость штифтом на основе углепластика, а поврежденное сухожилие заменить легкой и прочной углеродной лентой, то организм не воспримет этот материал как чужеродный.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А углеродные материалы, обладающие высокой адсорбционной активностью, с успехом применяют в виде повязок, тампонов и дренажей при лечении открытых ран и ожогов — в том числе и </a:t>
            </a:r>
            <a:r>
              <a:rPr lang="ru-RU" dirty="0" err="1" smtClean="0"/>
              <a:t>химических.для</a:t>
            </a:r>
            <a:r>
              <a:rPr lang="ru-RU" dirty="0" smtClean="0"/>
              <a:t> очистки крови и других биологических жидкостей, как лекарственное средство при отравлениях (благодаря их высокой способности </a:t>
            </a:r>
            <a:r>
              <a:rPr lang="ru-RU" dirty="0" err="1" smtClean="0"/>
              <a:t>сорбировать</a:t>
            </a:r>
            <a:r>
              <a:rPr lang="ru-RU" dirty="0" smtClean="0"/>
              <a:t> яды), как носители лекарственных и биологически активных веществ.</a:t>
            </a:r>
          </a:p>
          <a:p>
            <a:endParaRPr lang="ru-RU" dirty="0"/>
          </a:p>
        </p:txBody>
      </p:sp>
      <p:pic>
        <p:nvPicPr>
          <p:cNvPr id="4" name="Рисунок 3" descr="C:\Users\Артём\Desktop\Углеродные волокна2_files\doctor.jp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857620" y="2357430"/>
            <a:ext cx="3395345" cy="2421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500"/>
                            </p:stCondLst>
                            <p:childTnLst>
                              <p:par>
                                <p:cTn id="3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86</TotalTime>
  <Words>306</Words>
  <PresentationFormat>Экран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</dc:creator>
  <cp:lastModifiedBy>Настя</cp:lastModifiedBy>
  <cp:revision>15</cp:revision>
  <dcterms:created xsi:type="dcterms:W3CDTF">2011-10-12T20:11:38Z</dcterms:created>
  <dcterms:modified xsi:type="dcterms:W3CDTF">2011-10-12T22:19:43Z</dcterms:modified>
</cp:coreProperties>
</file>